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74" r:id="rId9"/>
    <p:sldId id="267" r:id="rId10"/>
    <p:sldId id="268" r:id="rId11"/>
    <p:sldId id="269" r:id="rId12"/>
    <p:sldId id="270" r:id="rId13"/>
    <p:sldId id="275" r:id="rId14"/>
    <p:sldId id="276" r:id="rId15"/>
    <p:sldId id="271" r:id="rId16"/>
    <p:sldId id="277" r:id="rId17"/>
    <p:sldId id="278" r:id="rId18"/>
    <p:sldId id="279" r:id="rId19"/>
    <p:sldId id="280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1"/>
          <p:cNvSpPr/>
          <p:nvPr/>
        </p:nvSpPr>
        <p:spPr>
          <a:xfrm>
            <a:off x="341313" y="928688"/>
            <a:ext cx="8432800" cy="177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Rectangle 6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7"/>
          <p:cNvSpPr/>
          <p:nvPr/>
        </p:nvSpPr>
        <p:spPr>
          <a:xfrm>
            <a:off x="457200" y="817563"/>
            <a:ext cx="8229600" cy="11747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7" name="Picture 8" descr="TitleSlide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TitleSlideBott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00338"/>
            <a:ext cx="82296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BD67-7881-405D-8FB5-15C00FCA1842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05300" y="6492875"/>
            <a:ext cx="533400" cy="365125"/>
          </a:xfrm>
        </p:spPr>
        <p:txBody>
          <a:bodyPr tIns="45720" bIns="45720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B30DDFA-789C-47EA-BEBD-5995FD1F33C4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02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6"/>
          <p:cNvSpPr/>
          <p:nvPr/>
        </p:nvSpPr>
        <p:spPr>
          <a:xfrm>
            <a:off x="355600" y="566738"/>
            <a:ext cx="8396288" cy="259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Rectangle 4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4" name="Rectangle 5"/>
          <p:cNvSpPr/>
          <p:nvPr/>
        </p:nvSpPr>
        <p:spPr>
          <a:xfrm>
            <a:off x="457200" y="457200"/>
            <a:ext cx="8229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9C05-FA9B-4CBE-A989-A057928E6459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E173-07A1-48E1-89A1-D7AA6339B28E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/>
          <p:cNvSpPr/>
          <p:nvPr/>
        </p:nvSpPr>
        <p:spPr>
          <a:xfrm>
            <a:off x="333375" y="566738"/>
            <a:ext cx="8455025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7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8"/>
          <p:cNvSpPr/>
          <p:nvPr/>
        </p:nvSpPr>
        <p:spPr>
          <a:xfrm>
            <a:off x="457200" y="457200"/>
            <a:ext cx="8229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CFC7F-08A9-4DB6-ABD6-E9D8CA9544D7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EFCA-F6D8-4EDA-87D1-CE71B4FEE171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/>
          <p:cNvSpPr/>
          <p:nvPr/>
        </p:nvSpPr>
        <p:spPr>
          <a:xfrm>
            <a:off x="355600" y="347663"/>
            <a:ext cx="8432800" cy="2352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7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8"/>
          <p:cNvSpPr/>
          <p:nvPr/>
        </p:nvSpPr>
        <p:spPr>
          <a:xfrm rot="5400000">
            <a:off x="5598319" y="3310731"/>
            <a:ext cx="5943600" cy="2365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8B99-9125-4D9D-BD8A-BF81F827F4DA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08B3-DD93-4417-B6ED-DE6A07DE5D78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5E3A-D4EF-4C09-8272-6A095DE2730F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D6596-3100-48E5-ACFC-1E0A3FE40CF7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0"/>
          <p:cNvSpPr/>
          <p:nvPr/>
        </p:nvSpPr>
        <p:spPr>
          <a:xfrm>
            <a:off x="347663" y="363538"/>
            <a:ext cx="844073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8" descr="VerticalRi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457200"/>
            <a:ext cx="15462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/>
        </p:nvSpPr>
        <p:spPr>
          <a:xfrm rot="5400000">
            <a:off x="4074319" y="3369469"/>
            <a:ext cx="5943600" cy="11906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449F-25D6-4AA6-A34A-1D7707CE7C91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CB96-3778-412C-B8F0-5EA41C859423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3A86B-CD29-43B0-875C-6E6072B602B2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4A17-1D3F-409B-9D14-2C26AEE24ECB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9"/>
          <p:cNvSpPr/>
          <p:nvPr/>
        </p:nvSpPr>
        <p:spPr>
          <a:xfrm>
            <a:off x="327025" y="363538"/>
            <a:ext cx="8439150" cy="2517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6" descr="SectionHeaderLef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457200"/>
            <a:ext cx="22177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8"/>
          <p:cNvSpPr/>
          <p:nvPr/>
        </p:nvSpPr>
        <p:spPr>
          <a:xfrm rot="5400000">
            <a:off x="-223043" y="3369468"/>
            <a:ext cx="5943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F751-E13D-4657-9A0E-83C5503452E5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88" y="6492875"/>
            <a:ext cx="533400" cy="365125"/>
          </a:xfrm>
        </p:spPr>
        <p:txBody>
          <a:bodyPr tIns="45720" bIns="45720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5E44569-C334-4314-B0EC-48F0122B1ABB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B0DD-D704-4009-AEAD-24782F241226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8007-7556-4EDC-A317-7E1587CEFEAA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885281" y="4483894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4394-08FC-4428-A214-1F07096FD7DD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A3F71-267D-4C68-BAAE-515E1A3838D0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73F7-EF1B-4FDE-9CA3-9EE31C8EB57F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901AE-3AB4-4A8E-B48B-0A50B877FF37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78A4-6658-46B2-A9B2-4D9DEAD5D7DB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DB61-5126-4E18-A96F-3C9768DFCB75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E829-79E2-49E6-9814-062FC5534894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13BA-BE50-4FD0-9C14-9A8D68044F96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5484-EA1A-4456-9A48-3F421EC474BF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8EF2F-AC08-4228-A6E3-1E3B5E2AE269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RunningTop-R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457200"/>
            <a:ext cx="8229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5613"/>
            <a:ext cx="7824787" cy="1323975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2286000"/>
            <a:ext cx="6197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972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85A833E-5492-4F20-95A2-73F2A728A4BF}" type="datetimeFigureOut">
              <a:rPr lang="en-US"/>
              <a:pPr>
                <a:defRPr/>
              </a:pPr>
              <a:t>11/12/2010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500" y="6492875"/>
            <a:ext cx="3416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3" y="6149975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BF31210-896A-4C13-9931-C8F1475F378B}" type="slidenum">
              <a:rPr lang="en-029"/>
              <a:pPr>
                <a:defRPr/>
              </a:pPr>
              <a:t>‹#›</a:t>
            </a:fld>
            <a:endParaRPr lang="en-029"/>
          </a:p>
        </p:txBody>
      </p:sp>
      <p:sp>
        <p:nvSpPr>
          <p:cNvPr id="7" name="Rectangle 6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1500"/>
            <a:ext cx="8229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6" r:id="rId2"/>
    <p:sldLayoutId id="2147483664" r:id="rId3"/>
    <p:sldLayoutId id="2147483657" r:id="rId4"/>
    <p:sldLayoutId id="2147483665" r:id="rId5"/>
    <p:sldLayoutId id="2147483658" r:id="rId6"/>
    <p:sldLayoutId id="2147483659" r:id="rId7"/>
    <p:sldLayoutId id="2147483660" r:id="rId8"/>
    <p:sldLayoutId id="2147483661" r:id="rId9"/>
    <p:sldLayoutId id="2147483666" r:id="rId10"/>
    <p:sldLayoutId id="2147483667" r:id="rId11"/>
    <p:sldLayoutId id="2147483668" r:id="rId12"/>
    <p:sldLayoutId id="2147483662" r:id="rId13"/>
    <p:sldLayoutId id="2147483669" r:id="rId14"/>
  </p:sldLayoutIdLst>
  <p:txStyles>
    <p:titleStyle>
      <a:lvl1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2pPr>
      <a:lvl3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3pPr>
      <a:lvl4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4pPr>
      <a:lvl5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5pPr>
      <a:lvl6pPr marL="4572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6pPr>
      <a:lvl7pPr marL="9144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7pPr>
      <a:lvl8pPr marL="13716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8pPr>
      <a:lvl9pPr marL="18288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9pPr>
    </p:titleStyle>
    <p:bodyStyle>
      <a:lvl1pPr marL="282575" indent="-282575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262626"/>
          </a:solidFill>
          <a:latin typeface="+mn-lt"/>
          <a:ea typeface="+mn-ea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4FVetapF2k&amp;feature=related" TargetMode="External"/><Relationship Id="rId2" Type="http://schemas.openxmlformats.org/officeDocument/2006/relationships/hyperlink" Target="http://www.youtube.com/watch?v=Vc_PU3D3QNE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BkiT0zyYm0&amp;feature=channe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 bwMode="auto">
          <a:xfrm>
            <a:off x="685800" y="1143000"/>
            <a:ext cx="7799388" cy="12366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029" sz="4000" smtClean="0"/>
              <a:t>The Development of the Theories of Evolution and Natural Selection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7799388" cy="3733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029" dirty="0" smtClean="0"/>
              <a:t>Mr. </a:t>
            </a:r>
            <a:r>
              <a:rPr lang="en-029" dirty="0" err="1" smtClean="0"/>
              <a:t>Erdosy</a:t>
            </a:r>
            <a:endParaRPr lang="en-029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029" dirty="0" smtClean="0"/>
              <a:t>Cedar International School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029" dirty="0" smtClean="0"/>
              <a:t>2009-2010</a:t>
            </a:r>
            <a:endParaRPr lang="en-029" dirty="0"/>
          </a:p>
        </p:txBody>
      </p:sp>
      <p:pic>
        <p:nvPicPr>
          <p:cNvPr id="16387" name="Picture 3" descr="Picture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4443413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Creatures of the Galapagos</a:t>
            </a:r>
          </a:p>
        </p:txBody>
      </p:sp>
      <p:sp>
        <p:nvSpPr>
          <p:cNvPr id="296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3" descr="Picture 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6482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Picture 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3550" y="3276600"/>
            <a:ext cx="4870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How did they get there?</a:t>
            </a:r>
          </a:p>
        </p:txBody>
      </p:sp>
      <p:sp>
        <p:nvSpPr>
          <p:cNvPr id="30722" name="Rectangle 3"/>
          <p:cNvSpPr>
            <a:spLocks noGrp="1"/>
          </p:cNvSpPr>
          <p:nvPr>
            <p:ph idx="1"/>
          </p:nvPr>
        </p:nvSpPr>
        <p:spPr>
          <a:xfrm>
            <a:off x="457200" y="2057400"/>
            <a:ext cx="6197600" cy="3840163"/>
          </a:xfrm>
        </p:spPr>
        <p:txBody>
          <a:bodyPr/>
          <a:lstStyle/>
          <a:p>
            <a:pPr eaLnBrk="1" hangingPunct="1"/>
            <a:r>
              <a:rPr lang="en-US" smtClean="0"/>
              <a:t>Storms and other events often sweep creatures out to sea.</a:t>
            </a:r>
          </a:p>
          <a:p>
            <a:pPr eaLnBrk="1" hangingPunct="1"/>
            <a:r>
              <a:rPr lang="en-US" smtClean="0"/>
              <a:t>These creatures grab on to floating debris for survival.</a:t>
            </a:r>
          </a:p>
          <a:p>
            <a:pPr eaLnBrk="1" hangingPunct="1"/>
            <a:endParaRPr lang="en-US" smtClean="0"/>
          </a:p>
        </p:txBody>
      </p:sp>
      <p:pic>
        <p:nvPicPr>
          <p:cNvPr id="30723" name="Picture 3" descr="Picture 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67075"/>
            <a:ext cx="54483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What happened to them when they got there?</a:t>
            </a:r>
          </a:p>
        </p:txBody>
      </p:sp>
      <p:sp>
        <p:nvSpPr>
          <p:cNvPr id="3174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Somehow, some way, these creatures changed into new forms over thousands of years.</a:t>
            </a:r>
          </a:p>
          <a:p>
            <a:pPr eaLnBrk="1" hangingPunct="1"/>
            <a:r>
              <a:rPr lang="en-US" smtClean="0"/>
              <a:t>They now appear different than how the original member of their species appeared when it made it to the island!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From this…</a:t>
            </a:r>
            <a:endParaRPr lang="en-US" dirty="0"/>
          </a:p>
        </p:txBody>
      </p:sp>
      <p:pic>
        <p:nvPicPr>
          <p:cNvPr id="32770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78200" y="2797175"/>
            <a:ext cx="4013200" cy="28178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 this!</a:t>
            </a:r>
            <a:endParaRPr lang="en-US" dirty="0"/>
          </a:p>
        </p:txBody>
      </p:sp>
      <p:pic>
        <p:nvPicPr>
          <p:cNvPr id="33794" name="Content Placeholder 3" descr="Picture 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9850" y="2384425"/>
            <a:ext cx="5549900" cy="36433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What did Darwin think of all of this?</a:t>
            </a:r>
          </a:p>
        </p:txBody>
      </p:sp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457200" y="2133600"/>
            <a:ext cx="6197600" cy="3840163"/>
          </a:xfrm>
        </p:spPr>
        <p:txBody>
          <a:bodyPr/>
          <a:lstStyle/>
          <a:p>
            <a:pPr eaLnBrk="1" hangingPunct="1"/>
            <a:r>
              <a:rPr lang="en-US" dirty="0" smtClean="0"/>
              <a:t>He sat on this information, and mulled over his ideas in his journals for 15 years, telling almost no-one!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400" dirty="0" smtClean="0"/>
              <a:t>Until he got a letter in the mail…</a:t>
            </a:r>
          </a:p>
        </p:txBody>
      </p:sp>
      <p:pic>
        <p:nvPicPr>
          <p:cNvPr id="34819" name="Picture 5" descr="darwin%20secret%20notebo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19400"/>
            <a:ext cx="367492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Alfred </a:t>
            </a:r>
            <a:r>
              <a:rPr lang="en-US" dirty="0" err="1" smtClean="0"/>
              <a:t>Russel</a:t>
            </a:r>
            <a:r>
              <a:rPr lang="en-US" dirty="0" smtClean="0"/>
              <a:t> Wallace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6197600" cy="3840163"/>
          </a:xfrm>
        </p:spPr>
        <p:txBody>
          <a:bodyPr/>
          <a:lstStyle/>
          <a:p>
            <a:pPr eaLnBrk="1" hangingPunct="1"/>
            <a:r>
              <a:rPr lang="en-US" smtClean="0"/>
              <a:t>...was a big fan of Darwin and followed all of his work and letters.</a:t>
            </a:r>
          </a:p>
          <a:p>
            <a:pPr eaLnBrk="1" hangingPunct="1"/>
            <a:r>
              <a:rPr lang="en-US" smtClean="0"/>
              <a:t>Studying Darwin's notes, he soon began to have the same idea that Darwin had been wrestling with for more than 15 years...</a:t>
            </a:r>
          </a:p>
          <a:p>
            <a:pPr eaLnBrk="1" hangingPunct="1"/>
            <a:endParaRPr lang="en-US" smtClean="0"/>
          </a:p>
        </p:txBody>
      </p:sp>
      <p:pic>
        <p:nvPicPr>
          <p:cNvPr id="35843" name="Picture 4" descr="Picture 1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733800"/>
            <a:ext cx="22860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Wallace’s letter…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Darwin explained the very same idea that Darwin had first!</a:t>
            </a:r>
          </a:p>
          <a:p>
            <a:pPr eaLnBrk="1" hangingPunct="1"/>
            <a:r>
              <a:rPr lang="en-US" smtClean="0"/>
              <a:t>They decided to present the idea together!</a:t>
            </a:r>
          </a:p>
          <a:p>
            <a:pPr eaLnBrk="1" hangingPunct="1"/>
            <a:r>
              <a:rPr lang="en-US" smtClean="0"/>
              <a:t>This idea was called </a:t>
            </a:r>
            <a:r>
              <a:rPr lang="en-US" b="1" i="1" smtClean="0"/>
              <a:t>Natural Selection.</a:t>
            </a:r>
          </a:p>
          <a:p>
            <a:pPr eaLnBrk="1" hangingPunct="1"/>
            <a:endParaRPr lang="en-US" smtClean="0"/>
          </a:p>
        </p:txBody>
      </p:sp>
      <p:pic>
        <p:nvPicPr>
          <p:cNvPr id="36867" name="Picture 3" descr="Picture 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017963"/>
            <a:ext cx="5116513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Darwin publishes his book first!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On the Origin of Species explained in great detail the</a:t>
            </a:r>
            <a:r>
              <a:rPr lang="en-US" b="1" i="1" smtClean="0"/>
              <a:t> force that Lamarck had thought about.</a:t>
            </a:r>
          </a:p>
          <a:p>
            <a:pPr eaLnBrk="1" hangingPunct="1"/>
            <a:r>
              <a:rPr lang="en-US" smtClean="0"/>
              <a:t>For this reason, Darwin is considered to be the father of </a:t>
            </a:r>
            <a:r>
              <a:rPr lang="en-US" b="1" smtClean="0"/>
              <a:t>Evolution by means of Natural Selection.</a:t>
            </a:r>
          </a:p>
          <a:p>
            <a:pPr eaLnBrk="1" hangingPunct="1"/>
            <a:endParaRPr lang="en-US" smtClean="0"/>
          </a:p>
        </p:txBody>
      </p:sp>
      <p:pic>
        <p:nvPicPr>
          <p:cNvPr id="37892" name="Picture 4" descr="1859_Origin_Car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33800"/>
            <a:ext cx="2152650" cy="2771775"/>
          </a:xfrm>
          <a:prstGeom prst="rect">
            <a:avLst/>
          </a:prstGeom>
          <a:noFill/>
        </p:spPr>
      </p:pic>
      <p:pic>
        <p:nvPicPr>
          <p:cNvPr id="37894" name="Picture 6" descr="origin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62400"/>
            <a:ext cx="3733800" cy="231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“The single best idea anyone has ever had.”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533400" y="4267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The ability of the theory of Natural Selection to explain and demonstrate evolution eventually led to it's widespread acceptance throughout the scientific community. </a:t>
            </a:r>
          </a:p>
          <a:p>
            <a:pPr eaLnBrk="1" hangingPunct="1"/>
            <a:endParaRPr lang="en-US" smtClean="0"/>
          </a:p>
        </p:txBody>
      </p:sp>
      <p:pic>
        <p:nvPicPr>
          <p:cNvPr id="38915" name="Picture 3" descr="Picture 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057400"/>
            <a:ext cx="265588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029" smtClean="0"/>
              <a:t>The Voyage of </a:t>
            </a:r>
            <a:r>
              <a:rPr lang="en-029" i="1" smtClean="0"/>
              <a:t>The HMS Beagle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029" smtClean="0"/>
              <a:t>In 1831, a 22 year old man set sail on the </a:t>
            </a:r>
            <a:r>
              <a:rPr lang="en-029" i="1" smtClean="0"/>
              <a:t>HMS Beagle</a:t>
            </a:r>
            <a:r>
              <a:rPr lang="en-029" smtClean="0"/>
              <a:t> for a 5-year journey around the world.</a:t>
            </a:r>
          </a:p>
          <a:p>
            <a:pPr eaLnBrk="1" hangingPunct="1"/>
            <a:endParaRPr lang="en-029" smtClean="0"/>
          </a:p>
          <a:p>
            <a:pPr eaLnBrk="1" hangingPunct="1"/>
            <a:r>
              <a:rPr lang="en-029" smtClean="0"/>
              <a:t>His job was to be the ship’s naturalist, collecting specimens from exotic places and shipping them back to England for study by scientists.</a:t>
            </a:r>
          </a:p>
          <a:p>
            <a:pPr eaLnBrk="1" hangingPunct="1">
              <a:buFont typeface="Arial" charset="0"/>
              <a:buNone/>
            </a:pPr>
            <a:endParaRPr lang="en-029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So…what exactly is it?</a:t>
            </a: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An analogy...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mtClean="0">
                <a:hlinkClick r:id="rId3"/>
              </a:rPr>
              <a:t>Small changes in a few thousand years...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hlinkClick r:id="rId4"/>
              </a:rPr>
              <a:t>It can also "go backwards"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23100" y="3265398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029" smtClean="0"/>
              <a:t>The Voyage of the Beagle</a:t>
            </a:r>
          </a:p>
        </p:txBody>
      </p:sp>
      <p:pic>
        <p:nvPicPr>
          <p:cNvPr id="22530" name="Picture 6" descr="darwin-jour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 ship’s Naturalist</a:t>
            </a:r>
          </a:p>
        </p:txBody>
      </p:sp>
      <p:sp>
        <p:nvSpPr>
          <p:cNvPr id="2355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 this time, the only way to study creatures in other parts of the world was to have someone go there, catch them, and send them home.</a:t>
            </a:r>
          </a:p>
          <a:p>
            <a:pPr eaLnBrk="1" hangingPunct="1"/>
            <a:r>
              <a:rPr lang="en-US" smtClean="0"/>
              <a:t>Almost all of the creatures found by a ship’s naturalist in those days was entirely new to science!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What did Darwin collect?</a:t>
            </a:r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5" descr="54693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28575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86225"/>
            <a:ext cx="50101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drawing-of-toxodon-platensis-skull-that-darwin-collected-on-the-voy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57375"/>
            <a:ext cx="38385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What else did he get?</a:t>
            </a: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3" descr="Picture 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4483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Darwin and the Galapagos Islands</a:t>
            </a: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These islands are geographically isolated, which means they are very, very far from any other land.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Despite this isolation, there are thousands of species on these islands.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Almost all of them are UNIQUE to the Galapagos.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Galapagos Islands</a:t>
            </a:r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5" descr="galapagos-isl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1816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Creatures of the Galapagos</a:t>
            </a:r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Picture 4" descr="ecuador-galapagos-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952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Picture 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438400"/>
            <a:ext cx="3810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124</TotalTime>
  <Words>487</Words>
  <Application>Microsoft Office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Codex</vt:lpstr>
      <vt:lpstr>The Development of the Theories of Evolution and Natural Selection</vt:lpstr>
      <vt:lpstr>The Voyage of The HMS Beagle</vt:lpstr>
      <vt:lpstr>The Voyage of the Beagle</vt:lpstr>
      <vt:lpstr>A ship’s Naturalist</vt:lpstr>
      <vt:lpstr>What did Darwin collect?</vt:lpstr>
      <vt:lpstr>What else did he get?</vt:lpstr>
      <vt:lpstr>Darwin and the Galapagos Islands</vt:lpstr>
      <vt:lpstr>Galapagos Islands</vt:lpstr>
      <vt:lpstr>Creatures of the Galapagos</vt:lpstr>
      <vt:lpstr>Creatures of the Galapagos</vt:lpstr>
      <vt:lpstr>How did they get there?</vt:lpstr>
      <vt:lpstr>What happened to them when they got there?</vt:lpstr>
      <vt:lpstr>From this…</vt:lpstr>
      <vt:lpstr>To this!</vt:lpstr>
      <vt:lpstr>What did Darwin think of all of this?</vt:lpstr>
      <vt:lpstr>Alfred Russel Wallace</vt:lpstr>
      <vt:lpstr>Wallace’s letter…</vt:lpstr>
      <vt:lpstr>Darwin publishes his book first!</vt:lpstr>
      <vt:lpstr>“The single best idea anyone has ever had.”</vt:lpstr>
      <vt:lpstr>So…what exactly is it?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Cedar</dc:creator>
  <cp:lastModifiedBy>Lenovo User</cp:lastModifiedBy>
  <cp:revision>17</cp:revision>
  <dcterms:created xsi:type="dcterms:W3CDTF">2010-01-06T15:17:55Z</dcterms:created>
  <dcterms:modified xsi:type="dcterms:W3CDTF">2010-11-12T17:51:43Z</dcterms:modified>
</cp:coreProperties>
</file>